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ink/ink2.xml" ContentType="application/inkml+xml"/>
  <Override PartName="/ppt/notesSlides/notesSlide23.xml" ContentType="application/vnd.openxmlformats-officedocument.presentationml.notesSlide+xml"/>
  <Override PartName="/ppt/ink/ink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4.xml" ContentType="application/inkml+xml"/>
  <Override PartName="/ppt/notesSlides/notesSlide28.xml" ContentType="application/vnd.openxmlformats-officedocument.presentationml.notesSlide+xml"/>
  <Override PartName="/ppt/ink/ink5.xml" ContentType="application/inkml+xml"/>
  <Override PartName="/ppt/notesSlides/notesSlide2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31.xml" ContentType="application/vnd.openxmlformats-officedocument.presentationml.notesSlide+xml"/>
  <Override PartName="/ppt/ink/ink11.xml" ContentType="application/inkml+xml"/>
  <Override PartName="/ppt/notesSlides/notesSlide32.xml" ContentType="application/vnd.openxmlformats-officedocument.presentationml.notesSlide+xml"/>
  <Override PartName="/ppt/ink/ink12.xml" ContentType="application/inkml+xml"/>
  <Override PartName="/ppt/notesSlides/notesSlide3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3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35.xml" ContentType="application/vnd.openxmlformats-officedocument.presentationml.notesSlide+xml"/>
  <Override PartName="/ppt/ink/ink17.xml" ContentType="application/inkml+xml"/>
  <Override PartName="/ppt/notesSlides/notesSlide36.xml" ContentType="application/vnd.openxmlformats-officedocument.presentationml.notesSlide+xml"/>
  <Override PartName="/ppt/ink/ink18.xml" ContentType="application/inkml+xml"/>
  <Override PartName="/ppt/notesSlides/notesSlide3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3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286" r:id="rId7"/>
    <p:sldId id="290" r:id="rId8"/>
    <p:sldId id="310" r:id="rId9"/>
    <p:sldId id="311" r:id="rId10"/>
    <p:sldId id="288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297" r:id="rId20"/>
    <p:sldId id="291" r:id="rId21"/>
    <p:sldId id="313" r:id="rId22"/>
    <p:sldId id="312" r:id="rId23"/>
    <p:sldId id="314" r:id="rId24"/>
    <p:sldId id="294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15" r:id="rId43"/>
    <p:sldId id="333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 autoAdjust="0"/>
  </p:normalViewPr>
  <p:slideViewPr>
    <p:cSldViewPr snapToGrid="0">
      <p:cViewPr varScale="1">
        <p:scale>
          <a:sx n="75" d="100"/>
          <a:sy n="75" d="100"/>
        </p:scale>
        <p:origin x="902" y="53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3" d="2"/>
        <a:sy n="3" d="2"/>
      </p:scale>
      <p:origin x="-6" y="-18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7T10:52:32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11624 0,'-18'0'78,"1"18"-62,-19 35 15,1-18-15,17 0-1,1 0 1,17-17 0,-18 17 15,18-17-31,-17 53 31,17-36-15,0 53 15,0-70-31,0 17 16,17-17-1,1-1 1,-1 18 0,1 1 15,0-19-16,-18 1 32</inkml:trace>
  <inkml:trace contextRef="#ctx0" brushRef="#br0" timeOffset="2503.39">10601 12294 0,'0'36'140,"18"-19"-124,-1 18 0,1-17-1,0 0 1,-1-18 0,-17 17-16,18 1 31,17 0-16,0-1 1,-35 1 0,18-18-16,53 35 15,-36-17 1,-18-18 0,1 0-1,-18 18 1,18-18-1</inkml:trace>
  <inkml:trace contextRef="#ctx0" brushRef="#br0" timeOffset="4328.7">11659 12682 0,'18'-17'109,"35"17"-93,-18-18 0,0 0 15,-17 18-16,0 0 17,-1 0-1,1 0-15,0 0-16,17 0 31,-17 0 0,-1 0-15,1 0 15,-1 0 0,1 0 16</inkml:trace>
  <inkml:trace contextRef="#ctx0" brushRef="#br0" timeOffset="36142.97">11853 12188 0,'0'36'46,"0"-19"-14,0 1 15,0 0-32,0-1 1,0 19 15,0-19-15,0 1-1,0-1 1,0 1 15,0 0-15,0-1-16,0 1 15,0 17 1,0-17 15,0 0 1</inkml:trace>
  <inkml:trace contextRef="#ctx0" brushRef="#br0" timeOffset="40570.91">11871 11942 0,'0'17'203,"0"18"-172,0 18 1,0 18-1,0-36 0,18-35 0</inkml:trace>
  <inkml:trace contextRef="#ctx0" brushRef="#br0" timeOffset="41752.08">13000 11730 0,'0'-18'31,"0"36"110,0 0-126,0-1 16,0 1 16</inkml:trace>
  <inkml:trace contextRef="#ctx0" brushRef="#br0" timeOffset="42859.95">14146 11677 0,'18'0'78,"-18"18"-15,0-1-48,0 1 1,0 0 15</inkml:trace>
  <inkml:trace contextRef="#ctx0" brushRef="#br0" timeOffset="45208.92">15311 12047 0,'0'18'78,"0"0"-15,0-1-48,0 1 1,0 0 62,0-1-47</inkml:trace>
  <inkml:trace contextRef="#ctx0" brushRef="#br0" timeOffset="46093.54">16492 12012 0,'0'18'141,"0"35"-126,0-36 1,-17 1 0,17 0-16,0 17 31,0-18-15,0 1 15,35-36 31</inkml:trace>
  <inkml:trace contextRef="#ctx0" brushRef="#br0" timeOffset="46946">17586 12030 0,'0'35'110,"0"0"-95,0-17-15,0 0 16,0 17 0</inkml:trace>
  <inkml:trace contextRef="#ctx0" brushRef="#br0" timeOffset="48429.86">18785 11977 0,'0'17'109,"0"36"-93,0-17-1,0-19 1,0 1 15,0 0 0,0-1 32</inkml:trace>
  <inkml:trace contextRef="#ctx0" brushRef="#br0" timeOffset="59174.82">19914 11571 0,'0'18'141,"0"17"-110,0 18 0,0-18 0,0 1-15,0 52 15,0-71-15,0 1-16,0 0 47</inkml:trace>
  <inkml:trace contextRef="#ctx0" brushRef="#br0" timeOffset="60070.25">21043 11642 0,'0'35'16,"0"-17"0,0-1-1,0 1 1,0 0-1,0-1 17,18 1-17,-18-1 1,0 1 0,0 0 30,0-1-30,0 19 0</inkml:trace>
  <inkml:trace contextRef="#ctx0" brushRef="#br0" timeOffset="68442.78">21131 11783 0,'-17'17'16,"-19"1"15,19 17-15,-1 1 15,1-19-15,17 1-1,0 35 1,0-18 15,0-17 0</inkml:trace>
  <inkml:trace contextRef="#ctx0" brushRef="#br0" timeOffset="69421.43">22207 11800 0,'0'18'78,"0"17"-62,0-17-1,0 0 16,0-1-15,-17-17 0,17 18-1,-18 0 1,18 17 0,0 0-1,0-17 1,0-1-1</inkml:trace>
  <inkml:trace contextRef="#ctx0" brushRef="#br0" timeOffset="114578.33">22260 11942 0,'0'17'47,"0"1"-31,0-1 15,0 1 0,0 17-15,0 1 0,0-19-1,0 1 1,18 0 31</inkml:trace>
  <inkml:trace contextRef="#ctx0" brushRef="#br0" timeOffset="115392.16">23407 11994 0,'0'-17'16,"-18"87"46,18 1-46,0-53 15,0-1-15,0 18 15,0-17 0,18-18-31</inkml:trace>
  <inkml:trace contextRef="#ctx0" brushRef="#br0" timeOffset="116364.64">24606 11642 0,'0'-18'32,"-17"53"14,17-17-30,0 35 15,0-18-15,-18-35 15</inkml:trace>
  <inkml:trace contextRef="#ctx0" brushRef="#br0" timeOffset="117720.8">25700 12047 0,'0'36'62,"0"-19"-46,-18 1 15,18 0-15,0-1 31</inkml:trace>
  <inkml:trace contextRef="#ctx0" brushRef="#br0" timeOffset="118751.35">26846 11606 0,'0'18'78,"0"17"-62,-17-17-1,17 0 1,-18 17 0,0 0-1,18 0 1,-17 1-1,17-19 1</inkml:trace>
  <inkml:trace contextRef="#ctx0" brushRef="#br0" timeOffset="120016.67">27975 11642 0,'0'17'31,"0"1"1,-17 17-1,-1 1 0,18-19 16,0 1-16</inkml:trace>
  <inkml:trace contextRef="#ctx0" brushRef="#br0" timeOffset="121124.77">29104 11642 0,'18'0'62,"-18"17"17,-18 1-48,18 0-16,-17 17 1,17-17 15</inkml:trace>
  <inkml:trace contextRef="#ctx0" brushRef="#br0" timeOffset="122129.63">30268 11659 0,'-17'36'62,"-1"-19"-46,18 1 0,-18 0-1,1-1 1,17 1 0,-18-1-1</inkml:trace>
  <inkml:trace contextRef="#ctx0" brushRef="#br0" timeOffset="129672.65">31503 11677 0,'-18'0'47,"1"18"-32,-19 35 17,19 52-1,17-69-16,0 17 17,0-36-1,0 1 0,17-18-15</inkml:trace>
  <inkml:trace contextRef="#ctx0" brushRef="#br0" timeOffset="130738.14">32473 11695 0,'18'0'32,"-1"0"-1,1 17 0,-18 1-15,0 0-1,18 17 1,-18 0 0,0 0-1,0-17-15,0 0 16,0-1 0,-18 19-1,0-1 1,-17 0-1,35-17 17,-17-18-17</inkml:trace>
  <inkml:trace contextRef="#ctx0" brushRef="#br0" timeOffset="140464.34">32015 12524 0,'-18'-18'78,"-17"-53"-63,35 54 1,0-54 0,-18 18-1,18 18 1,0 17 0,0-17-1,0 17 1,0-17-1,0 0 1,0 17 0,18-17-1,-1 35 32,36-18-31,-35 1-16,0 17 15,-1 0 1,1 0 15</inkml:trace>
  <inkml:trace contextRef="#ctx0" brushRef="#br0" timeOffset="141249.81">32844 12400 0,'0'-35'47,"0"-71"-16,-18 35 1,18 54-1,0-1 0</inkml:trace>
  <inkml:trace contextRef="#ctx0" brushRef="#br0" timeOffset="143216.87">32579 11836 0,'-18'0'62,"18"-18"-46,-17 18-1,-1-18 32,18 1-31,0-1 15,0-17 0,0 17-15,0-17 0,0 17-1,0 1 1,71-1 31,34-17-16,-87 35 0</inkml:trace>
  <inkml:trace contextRef="#ctx0" brushRef="#br0" timeOffset="143798.14">32967 11871 0,'18'0'63,"-1"-35"-48,-17 17-15,18-52 32,0 52-17,-18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3:13:51.28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0,'1325'28'0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3:14:27.01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 0,'1269'28'0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5:06.29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58,'538'0,"-512"-1,1-2,36-8,-34 5,51-3,-55 7,47-10,-47 7,50-4,291 10,-341-1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6:00.7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30,'102'1,"117"-3,-131-12,-62 9,49-4,256 8,-155 3,-156-1,1 1,34 8,-11-2,-20-4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6:03.71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58,'101'2,"110"-5,-173-2,65-17,-71 13,-1 2,1 1,42-1,265 8,-324 0,0 0,0 1,0 0,0 1,0 1,0 0,18 9,-17-4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6:53.6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1,'593'0,"-572"1,-1 1,0 1,20 6,-18-4,0-1,30 2,185-6,-106-1,-123 1,0 0,0 0,0-1,11-3,-1-2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6:55.7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29,'482'0,"-461"1,0 1,38 9,-36-6,0-1,26 1,-22-4,228-3,-138-23,23-3,-119 26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8:35.12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31,'33'0,"0"1,0 2,47 10,-52-9,-1 0,30 0,-28-3,47 8,122 26,-137-23,-21-3,-1-2,74 4,-51-10,102-4,-144 0,1-1,-1 0,0-2,0 0,-1-2,0 0,0-1,-1 0,0-2,0 0,24-22,-29 18,-3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9:12.72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2,'92'-2,"99"5,-122 10,-51-9,0 0,20 1,59-5,-72-1,0 0,1 2,-1 1,47 9,-36-3,0-2,1-2,-1-1,1-2,-1-1,39-6,41-18,-94 21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20:00.41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1,'26'-1,"0"1,1 2,-1 0,0 2,0 0,-1 2,37 14,-44-15,0 0,0-1,0 0,0-2,1 0,28-1,-20-1,-1 2,31 5,4 2,1-3,0-2,64-6,-42 1,-57-1,-1-1,1-1,-1-2,-1-1,30-11,-16 1,-24 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7T10:55:26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9225 11748 0,'0'17'47,"0"1"-32,0 17 1,0-17 0,0-1-1,0 1 1,0 0-16,0-1 31,0 1 16,0 0-31,0-1-16</inkml:trace>
  <inkml:trace contextRef="#ctx0" brushRef="#br0" timeOffset="2217.86">10372 12241 0,'0'-17'47,"0"52"78,0 18-110,0-35 1,0-1 15,0 1-15,0 17 15,0-17 0,-18 17 63,0-17-78,18-1-1,-17 1 17,17 0-17</inkml:trace>
  <inkml:trace contextRef="#ctx0" brushRef="#br0" timeOffset="9215.25">10460 12118 0,'0'18'344,"0"-1"-329,0 1 1,0-1 0,0 1-1,0 17 1,0-17 0,0 0 30</inkml:trace>
  <inkml:trace contextRef="#ctx0" brushRef="#br0" timeOffset="10731.88">11571 11818 0,'0'18'110,"0"17"-95,-18-17 1,1-1 0,17 1-1</inkml:trace>
  <inkml:trace contextRef="#ctx0" brushRef="#br0" timeOffset="12464.96">12771 11836 0,'-18'0'109,"0"17"-93,18 1-16,-35 17 15,17-17 17,18 0 46</inkml:trace>
  <inkml:trace contextRef="#ctx0" brushRef="#br0" timeOffset="13123.03">13829 12083 0,'-35'17'31,"70"-34"-31,-70 70 16,17-36 0,18 18-1,-18-17 1,1 0 0,-1-1 15,0 1-16,18 0-15,0-1 16,-17-17-16</inkml:trace>
  <inkml:trace contextRef="#ctx0" brushRef="#br0" timeOffset="14652.76">14940 12136 0,'0'52'109,"-35"19"-93,-18 0 15,35-36-15,1-18 15</inkml:trace>
  <inkml:trace contextRef="#ctx0" brushRef="#br0" timeOffset="15467.09">16016 12136 0,'-18'0'16,"18"17"93,0 1-109,-17-18 0,-54 106 16,71-89-16,-70 71 47,70-70-16</inkml:trace>
  <inkml:trace contextRef="#ctx0" brushRef="#br0" timeOffset="17417.05">17163 12136 0,'-18'0'47,"0"17"-31,-17 36-1,-35 53 1,70-88-1,-36 34 17,19-34-17</inkml:trace>
  <inkml:trace contextRef="#ctx0" brushRef="#br0" timeOffset="26288.88">18274 12065 0,'0'18'94,"0"35"-63,0-36 0,0 1-15,0-1 0,0 1-1,0 0 16,0-1 32,0 1-32,0 0 0,0-1-15,0 1 15</inkml:trace>
  <inkml:trace contextRef="#ctx0" brushRef="#br0" timeOffset="27067.94">19315 12065 0,'0'18'47,"0"-1"-32,-18 71 1,18-35 0,0-35 15</inkml:trace>
  <inkml:trace contextRef="#ctx0" brushRef="#br0" timeOffset="29029.09">19438 11853 0,'-18'0'31,"1"18"-15,-1 35 15,1-18-15,17-17-1,0 35 17,0-18-17,0-17 1,0-1-1,0 1 32,0 0-31,17-1 0</inkml:trace>
  <inkml:trace contextRef="#ctx0" brushRef="#br0" timeOffset="29809.18">20496 11959 0,'0'0'0,"0"71"32,0-54-32,0 19 15,0 17 1,0-36 15</inkml:trace>
  <inkml:trace contextRef="#ctx0" brushRef="#br0" timeOffset="52911.43">21008 15258 0,'53'0'109,"-18"0"-93,36 0-1,-36 17 1,-17-17-16,-1 0 16</inkml:trace>
  <inkml:trace contextRef="#ctx0" brushRef="#br0" timeOffset="53755.11">22207 15258 0,'18'0'94,"53"0"-79,-54 0-15,18 0 16,1 0 0,-1 0 15,-17 0-16,-1 0 48,1 0-47,0 0 15,-1 0 16</inkml:trace>
  <inkml:trace contextRef="#ctx0" brushRef="#br0" timeOffset="54800.01">23530 15222 0,'0'0'0,"-17"0"16,-1 0 0,0 0 15,36 0 47,53 0-62,-54 0-16,1 0 15,88 0 1,-89 0-16,36 0 31,-35 0-15</inkml:trace>
  <inkml:trace contextRef="#ctx0" brushRef="#br0" timeOffset="57624.98">28875 15222 0,'0'36'141,"17"-19"-126,1-17-15,0 18 16,52 17 0,1-17-1,17 17 1,-70-35-16,52 18 15,1-1 1,-1-17 0,-34 0-1,-1 0 1,18 18 0,0-18-1,0 0 1,-36 0-16,36 0 15,0 0 1,18 0 0,-18 0-1,52-35 17,-16-36-1,-54 54 0,-17-19-15,17 19-1,-35-1 1,0 0 0,17 18-1</inkml:trace>
  <inkml:trace contextRef="#ctx0" brushRef="#br0" timeOffset="62503.52">4374 13741 0,'18'0'187,"0"0"-171,17 0-1,-17 0 1,105-18 0,-17 18-1,-18 0 1,0-18 0,-17 1-1,17 17 1,18 0-1,17 0 1,-105 0-16,106 0 16,-19 17-1,-69-17 1,52 0 0,-71 0-1,1 0 1,0 0 15</inkml:trace>
  <inkml:trace contextRef="#ctx0" brushRef="#br0" timeOffset="68651.33">29422 11924 0,'-18'0'63,"0"18"-47,1 17 15,17 0-16,0-17 1,0-1 0,0 19-1,0-19 1,17 1-16,-17 0 16,36 17-1,-36 0 1,17-17-1,1 17 1,-18-17 0,18-18 15,-18 17-31</inkml:trace>
  <inkml:trace contextRef="#ctx0" brushRef="#br0" timeOffset="69484.14">30321 11959 0,'18'0'31,"0"0"0,-1 0 16,-17 35-31,0 1-1,0-1 1,0 0-1,0-17 17,0 17-17,0 0 1,0-17 0,-17-18 15,17 18-16</inkml:trace>
  <inkml:trace contextRef="#ctx0" brushRef="#br0" timeOffset="73918.86">31591 12577 0,'0'0'0,"18"-18"16,70-88-1,-53 35 1,1-17 0,-19-18-1,1 54 1,-18-19 0,0-52 15,0 87-16,0 19-15,0-1 16,0 0 0,-18 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20:02.9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0,'1130'0,"-1106"0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20:35.4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1,'73'-1,"80"3,-84 11,-51-8,0-1,21 1,72 9,-71-7,61 1,322-9,-398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20:37.18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0,'1073'0,"-1049"0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7T10:58:45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10495 15293 0,'18'0'32,"-1"0"-17,1 0 1,0 0-1,17 0 17,0 0-17,-17 0-15,17 0 16,0 0 0,-17 0-16,17-18 15,18 18 1,0 0-1,-18 0 1,-17 0-16,0 0 16,17 0-1,0 0 17,-17 0-32,0 0 15,-1-17 1,1 17-1,-1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21:30.30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0,'426'0,"-398"1,0 2,32 7,-29-4,47 3,-44-7,44 10,-45-6,48 2,230-8,-142-1,-153 0,0-1,-1 0,32-10,-46 12,18-5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24:05.19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1,'707'0,"-681"1,-1 2,1 1,-1 1,26 9,51 9,12-16,-81-7,-1 2,43 8,-41-4,42 3,-51-7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3:03.63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0,'1187'0,"-1172"1,1 1,0 1,29 8,-42-11,16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3:05.8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0 127,'18'-1,"-1"0,0-2,21-5,-18 3,39-4,322 6,-196 5,-184-2,37 1,-1-2,0-1,59-13,-73 11,0 1,44 0,-46 3,1-1,-1-1,34-7,-31 4,1 1,0 0,25 2,4-2,-46 3,-1 0,0 0,0-1,0-1,0 1,0-1,-1 0,1 0,11-9,-4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13:08.23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30,'1158'0,"-1136"-2,0 0,36-9,-34 6,-1 1,24-1,-23 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6T03:13:48.72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0,'1608'0'0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27AE-9F33-4F2E-B2CC-396D52DCE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AE56F-CEBD-61C5-27F0-4E72409D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FC4645-C2A8-BF0A-E6FD-5FAFB39E0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E655-A622-1946-21DD-FB9FBA9F8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81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578E-FE06-E3F2-6906-3EF3E6AAF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D0C02-868E-FE70-4577-1A70081AE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E1FC3-54D6-2987-44A7-7702709C6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25AAB-FCCF-A6A9-5BE4-8903E56B5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3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C1440-3B13-2B91-38AD-8CF64578F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AB9C06-FEE9-2E78-A6A4-80BA4372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41BD7-BFD2-44E3-BABB-226266B03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ADEF0-910B-67BF-8894-B32310F22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39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4746F-0B70-14D2-F492-838DC903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FC4B6-0C4B-105A-BDE1-CA9D2461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442D0-F4EB-1CE7-6ABC-05D93F2C9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3A3-CCFF-292A-009A-70C6B5324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33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4BB5C-9C9C-CFF6-6972-0B6F8D89F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10AA5-DE83-47C3-5CBE-48584CD9A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31A8F-51A2-A5D1-38DA-B22C10C1F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05F2F-81B7-C0BC-8EC6-A8F081AA6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83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084ED-E80E-6D92-E24D-4C8C7ACBC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87BD2B-20A5-D445-277D-BE5FD6EE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C96C8-9AFB-B5A9-9FBA-D48E8A8C1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50CA-4F35-9663-B426-663B28A92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4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7FC2C-3B93-12C7-61E1-770415771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A44F6-9B98-EDA4-909B-777DD5830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4E1C8-7800-733C-9261-E10F9D9BC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5F49D-B870-6202-F295-A0904EFEA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94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F4011-6476-F0BB-233E-BBCC418D2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D6A36-786D-CABE-29A6-C723DA9EF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AB21D-DC87-8635-AD54-A6638B931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CD06A-DE29-5FFC-5E46-9874CBABB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2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C3201-4A20-793E-37DA-FF7CCD4A9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FC41D-F068-AD43-3DBE-4D4128DCD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387F4-067C-CF93-C730-F5FCB4D67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2B6AF-11F9-125E-D23D-04C385413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93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9D4C-F15A-EF72-5D89-2908FADA6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0FDFA-5C02-D217-D717-135D42FE5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0E208-9B01-A8F7-F482-5701B23AB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62E18-93B6-C577-AF79-5A795350FC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19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0D3BC-F8CA-60FA-72B3-DAD8EFA8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E327A-A07D-E135-3748-414BB6CAC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3B7BF-E4D1-998F-BAB1-BE42CEE35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DCC8E-9778-8C49-ECB0-42A1E0CC5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71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A0A0E-31DE-0526-CB55-F2D824A00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1193E-BB2D-B40B-DB33-C0FFC7029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81304-C2EA-28FA-5601-EF1859861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AF314-CFB3-0C65-F2E9-5E4BC18597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89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08C3A-39C4-53F7-228F-9AE1D6A90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687D3-9ACD-DC51-19C2-3DFDB7688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969F3-B499-2308-14AA-1C3ED5F27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10C2-3663-4D3A-8E6C-3F76B85F7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6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23C0F-DD5B-25D0-CD3F-642EBEFA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424EF4-D6C1-EFBC-AF99-610F85524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4202FB-423B-978D-7978-F1525E02E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E6655-0090-7364-F600-8B57A9BE8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9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6ADE9-3AED-E31B-DA34-F4DFA3B0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9A84F8-2FD7-6ABF-334B-C7597DD4F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FBB9B-60BB-E7BB-0E87-5CE678EAD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44CB5-CC32-FBF7-D2DB-7C485C5B1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78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34159-33ED-0FD3-CCD8-AD1DA74B5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1700A-1AB6-D8AF-F8B3-4FE180795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C5360-1CB2-F816-C075-C67DF0B05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CF706-0B08-7D9E-08C2-AE3FCE27B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4D7C8-B603-2047-0112-D86F810CC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0A4A9-E9AA-E196-BE47-AFEAE2CD8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9D2A6-8B38-615B-20B2-E7F4761B3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2A02F-0D57-A6C9-211B-6145A8C05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7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CFFD-0998-5FF3-AD36-2BD8745B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B5A4B-3CE4-F711-8003-2D5324C4B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BAF67-317F-A963-E75E-60C649167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E4E33-DFA3-F2E9-9F1E-11E2E0CCB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42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49732-3293-450E-3708-D7E2612EA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9CA39-CEE7-7437-0010-A0C97B78A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08E89-FDD2-F43B-5C30-B60BABD50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B878D-2F28-5C99-618B-EA4183818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E3C24-C22F-A12C-F9D2-E85430A2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10B55B-5077-A3AF-2FDE-9DE712178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6709F6-AEF0-B4C3-B224-4DE1D523C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A08D1-A5C1-0D9D-7A07-2EAD4ED6D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0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92B72-59E6-C0E2-6223-B92EEDB4E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B4EF5-39F9-C328-ACFB-7B8A1C966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80336-673D-4C89-6C92-ABCAFFFEC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D5BA-09F7-7FFF-0402-AE004883E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26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61B42-03D3-2F33-7878-3E7ED1B02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C8ABBD-8A19-2A9A-B634-23C62E041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3F4C2-77CB-3A2C-D2B3-75FF61427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ACEDC-2F27-E2AB-E0A4-057D08885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41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15A93-030D-7CB1-59DE-B2215ABA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F3D3F-D562-F32E-C1DC-2B0B73307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BFCFA-13CB-C39B-A30A-9CD4E8342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98623-0130-C418-B74C-6404248D8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73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0E13B-5177-AEF6-653B-19687A32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BF392F-22DE-85A0-BDF0-2FF613BF8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53B7F-7795-DB0A-318B-7FCFEEC70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52E4C-87A1-9BE7-D615-056AE7DFF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8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79E31-7671-851C-708C-C2CDA1EB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14B9F-4D0D-935C-5D99-594854B71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C8784-77DE-969A-74C0-D6BCCC4C0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D554B-1001-4101-4E99-92E074C33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98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0D963-FD7A-CEDD-12AC-92BC7E0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0A183-5C97-2584-75C2-B301D4E04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0FF040-E9B3-9689-9AB8-A0E1A679B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F200E-0B11-CE78-B9FF-800334E01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85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9002-C8C7-8E1C-D1C6-776C6B4F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05CB8-7DC2-3A26-C95A-37D4E82AA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D152B-174F-AC28-B1A1-99640ECF0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89DF7-DF91-5EAB-2841-19B89076F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10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1C892-81C6-AD83-D9E0-345DFDDDC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8A5BF-F752-7639-050A-FF93FDCC4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67F784-0907-635A-2D08-A244218CA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D03E8-52B5-BF2C-E424-D6F9545B7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68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670A-5A56-F9CC-7D0C-E2B64F6BA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2A2E3-0DD7-E26B-4615-B03D45885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8801D-13CD-F996-C490-1E522C86C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451CD-6DC2-682C-3EB0-FCB491CF7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90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0157-052E-702F-59CE-0B816FF68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BA885-A2B1-06AD-0D09-F83FEDF87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A1BC6-1259-06E1-39EB-3DBA9650E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325B4-C989-08EF-CE7F-ECE902CB3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7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025DD-BBC8-FDD3-7800-CC39E5F18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D069CF-41D2-6922-803F-8867A8423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6B221-849D-5DD1-AEE8-D027CEDE1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C108F-0CE4-373C-6833-038DF157B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7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00E1-0FFB-8777-5363-30F7A114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D9F93-DEAE-F177-A737-71A27E813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3C113E-9B15-A340-A588-7A9A329E5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FC806-D046-78D1-70FA-FE7CB477A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0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6" r:id="rId9"/>
    <p:sldLayoutId id="2147483661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0.png"/><Relationship Id="rId5" Type="http://schemas.openxmlformats.org/officeDocument/2006/relationships/customXml" Target="../ink/ink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0.png"/><Relationship Id="rId5" Type="http://schemas.openxmlformats.org/officeDocument/2006/relationships/customXml" Target="../ink/ink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7.xml"/><Relationship Id="rId5" Type="http://schemas.openxmlformats.org/officeDocument/2006/relationships/image" Target="../media/image370.png"/><Relationship Id="rId10" Type="http://schemas.openxmlformats.org/officeDocument/2006/relationships/image" Target="../media/image40.png"/><Relationship Id="rId4" Type="http://schemas.openxmlformats.org/officeDocument/2006/relationships/customXml" Target="../ink/ink6.xm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0.xml"/><Relationship Id="rId5" Type="http://schemas.openxmlformats.org/officeDocument/2006/relationships/image" Target="../media/image42.png"/><Relationship Id="rId4" Type="http://schemas.openxmlformats.org/officeDocument/2006/relationships/customXml" Target="../ink/ink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customXml" Target="../ink/ink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customXml" Target="../ink/ink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4.xml"/><Relationship Id="rId5" Type="http://schemas.openxmlformats.org/officeDocument/2006/relationships/image" Target="../media/image52.png"/><Relationship Id="rId4" Type="http://schemas.openxmlformats.org/officeDocument/2006/relationships/customXml" Target="../ink/ink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6.xml"/><Relationship Id="rId5" Type="http://schemas.openxmlformats.org/officeDocument/2006/relationships/image" Target="../media/image56.png"/><Relationship Id="rId4" Type="http://schemas.openxmlformats.org/officeDocument/2006/relationships/customXml" Target="../ink/ink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customXml" Target="../ink/ink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customXml" Target="../ink/ink1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0.xml"/><Relationship Id="rId5" Type="http://schemas.openxmlformats.org/officeDocument/2006/relationships/image" Target="../media/image66.png"/><Relationship Id="rId4" Type="http://schemas.openxmlformats.org/officeDocument/2006/relationships/customXml" Target="../ink/ink1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2.xml"/><Relationship Id="rId5" Type="http://schemas.openxmlformats.org/officeDocument/2006/relationships/image" Target="../media/image70.png"/><Relationship Id="rId4" Type="http://schemas.openxmlformats.org/officeDocument/2006/relationships/customXml" Target="../ink/ink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3007359"/>
            <a:ext cx="7316107" cy="1055683"/>
          </a:xfrm>
        </p:spPr>
        <p:txBody>
          <a:bodyPr/>
          <a:lstStyle/>
          <a:p>
            <a:r>
              <a:rPr lang="en-US" dirty="0"/>
              <a:t>I2C Master Controller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9FE51-773D-26D9-51DF-DD5C8BAAC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B36D-F6B6-3F88-FC39-C96B97DC0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26214"/>
            <a:ext cx="3586480" cy="741680"/>
          </a:xfrm>
        </p:spPr>
        <p:txBody>
          <a:bodyPr/>
          <a:lstStyle/>
          <a:p>
            <a:r>
              <a:rPr lang="en-US" sz="4000" dirty="0"/>
              <a:t>Start condition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46A42-8E96-A48E-A825-42E7BF1F3A01}"/>
              </a:ext>
            </a:extLst>
          </p:cNvPr>
          <p:cNvSpPr txBox="1"/>
          <p:nvPr/>
        </p:nvSpPr>
        <p:spPr>
          <a:xfrm>
            <a:off x="889000" y="4113753"/>
            <a:ext cx="10703560" cy="188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Both lines are asserted.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“Start” condition occurs when a node first pulls SDA line LOW, then pulls SCL line LOW.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Prevents any other nodes taking control of the bus.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Master starts the clock signal when a bus is claimed.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3CD3EA8D-64A3-E5F8-44FD-44AA717B1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8" b="5503"/>
          <a:stretch/>
        </p:blipFill>
        <p:spPr bwMode="auto">
          <a:xfrm>
            <a:off x="4622800" y="967894"/>
            <a:ext cx="2946400" cy="3001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740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59D3-B9B7-86C5-7641-8C1EA1CA9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5271-C133-6FCF-4D94-87368113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26214"/>
            <a:ext cx="7183120" cy="741680"/>
          </a:xfrm>
        </p:spPr>
        <p:txBody>
          <a:bodyPr/>
          <a:lstStyle/>
          <a:p>
            <a:r>
              <a:rPr lang="en-US" sz="4000" dirty="0"/>
              <a:t>Sending address and R/W bit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FB637-11BD-3831-A927-878DC8C3175C}"/>
              </a:ext>
            </a:extLst>
          </p:cNvPr>
          <p:cNvSpPr txBox="1"/>
          <p:nvPr/>
        </p:nvSpPr>
        <p:spPr>
          <a:xfrm>
            <a:off x="589280" y="4025407"/>
            <a:ext cx="11013440" cy="188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Master sends a 7-bit address to the slave.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address (unique and fixed) specifies the node master wants to communicate with.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Read/Write (R/W) bit let slave knows which function is operated (0 - READ and 1 - WRITE).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R/W bit is decoded with address to form an address byte.</a:t>
            </a:r>
          </a:p>
        </p:txBody>
      </p:sp>
      <p:pic>
        <p:nvPicPr>
          <p:cNvPr id="3" name="Picture 2" descr="A row of blue hexagons with black letters&#10;&#10;AI-generated content may be incorrect.">
            <a:extLst>
              <a:ext uri="{FF2B5EF4-FFF2-40B4-BE49-F238E27FC236}">
                <a16:creationId xmlns:a16="http://schemas.microsoft.com/office/drawing/2014/main" id="{F04CCDF3-E79C-158C-209C-A844AAD2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01" y="1056240"/>
            <a:ext cx="6583998" cy="29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84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FE475-E63F-850A-4FBE-24EB89DAE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3A11-EDB8-C894-4502-7EC7E592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26214"/>
            <a:ext cx="7183120" cy="741680"/>
          </a:xfrm>
        </p:spPr>
        <p:txBody>
          <a:bodyPr/>
          <a:lstStyle/>
          <a:p>
            <a:r>
              <a:rPr lang="en-US" sz="4000" dirty="0"/>
              <a:t>Timing relationship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B36A3-D9B2-7D02-11A5-F477CBA1E2DE}"/>
              </a:ext>
            </a:extLst>
          </p:cNvPr>
          <p:cNvSpPr txBox="1"/>
          <p:nvPr/>
        </p:nvSpPr>
        <p:spPr>
          <a:xfrm>
            <a:off x="944880" y="4128715"/>
            <a:ext cx="11013440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SDA does not change value between rising or falling edge of the SCL.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SDA only transfers data when SCL is LOW to avoid “Start” or “Stop” condition.</a:t>
            </a:r>
          </a:p>
        </p:txBody>
      </p:sp>
      <p:pic>
        <p:nvPicPr>
          <p:cNvPr id="4" name="Picture 3" descr="A diagram of a line&#10;&#10;AI-generated content may be incorrect.">
            <a:extLst>
              <a:ext uri="{FF2B5EF4-FFF2-40B4-BE49-F238E27FC236}">
                <a16:creationId xmlns:a16="http://schemas.microsoft.com/office/drawing/2014/main" id="{B6A46173-553B-6842-F889-F656B54AEB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18"/>
          <a:stretch/>
        </p:blipFill>
        <p:spPr>
          <a:xfrm>
            <a:off x="2195763" y="967894"/>
            <a:ext cx="7800473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5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FE867-7933-C664-B416-A7C722A95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16B8-0906-3E97-6341-EB27F1E0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26214"/>
            <a:ext cx="7183120" cy="741680"/>
          </a:xfrm>
        </p:spPr>
        <p:txBody>
          <a:bodyPr/>
          <a:lstStyle/>
          <a:p>
            <a:r>
              <a:rPr lang="en-US" sz="4000" dirty="0"/>
              <a:t>Sending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43B71-8B02-2CEB-431E-A91241264B16}"/>
              </a:ext>
            </a:extLst>
          </p:cNvPr>
          <p:cNvSpPr txBox="1"/>
          <p:nvPr/>
        </p:nvSpPr>
        <p:spPr>
          <a:xfrm>
            <a:off x="944880" y="3618058"/>
            <a:ext cx="11013440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“ACK” bit is sent by the slave, 0 is acknowledged and 1 is negative ack (NACK).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ACK bit is used to confirm the readiness of address or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8-bit data byte contains the transferred information (memory, addresses or register contents).</a:t>
            </a:r>
          </a:p>
        </p:txBody>
      </p:sp>
      <p:pic>
        <p:nvPicPr>
          <p:cNvPr id="3" name="Picture 2" descr="A diagram of a number of objects&#10;&#10;AI-generated content may be incorrect.">
            <a:extLst>
              <a:ext uri="{FF2B5EF4-FFF2-40B4-BE49-F238E27FC236}">
                <a16:creationId xmlns:a16="http://schemas.microsoft.com/office/drawing/2014/main" id="{C8C09C55-0949-48EB-E8E8-344E517E0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b="34473"/>
          <a:stretch/>
        </p:blipFill>
        <p:spPr bwMode="auto">
          <a:xfrm>
            <a:off x="3007836" y="967895"/>
            <a:ext cx="6887528" cy="2659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2533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300B-4D82-46B8-6428-8E108729E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638D-A7F3-7A83-E11B-80878861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26214"/>
            <a:ext cx="7183120" cy="741680"/>
          </a:xfrm>
        </p:spPr>
        <p:txBody>
          <a:bodyPr/>
          <a:lstStyle/>
          <a:p>
            <a:r>
              <a:rPr lang="en-US" sz="4000" dirty="0"/>
              <a:t>Stop condition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314FA-8DDC-2398-1CAC-09019D3248A2}"/>
              </a:ext>
            </a:extLst>
          </p:cNvPr>
          <p:cNvSpPr txBox="1"/>
          <p:nvPr/>
        </p:nvSpPr>
        <p:spPr>
          <a:xfrm>
            <a:off x="944880" y="3618058"/>
            <a:ext cx="11013440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Indicating the end of communication.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First SCL is asserted and remains HIGH, then SDA also do the same.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bus will become idle, there is no clock signal and now any node can use “Start” condition to claim the bus.</a:t>
            </a:r>
          </a:p>
        </p:txBody>
      </p:sp>
      <p:pic>
        <p:nvPicPr>
          <p:cNvPr id="4" name="Picture 3" descr="A close-up of a diagram&#10;&#10;AI-generated content may be incorrect.">
            <a:extLst>
              <a:ext uri="{FF2B5EF4-FFF2-40B4-BE49-F238E27FC236}">
                <a16:creationId xmlns:a16="http://schemas.microsoft.com/office/drawing/2014/main" id="{5BAEF21F-2149-1DF3-BAA4-FB59E9031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80" t="13683"/>
          <a:stretch/>
        </p:blipFill>
        <p:spPr bwMode="auto">
          <a:xfrm>
            <a:off x="4798536" y="597054"/>
            <a:ext cx="2594928" cy="27812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234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0F9C-6C54-F6A6-B47F-A55E8F3F1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E40C-8E3B-FC44-9C8F-0E61E889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26214"/>
            <a:ext cx="7183120" cy="741680"/>
          </a:xfrm>
        </p:spPr>
        <p:txBody>
          <a:bodyPr/>
          <a:lstStyle/>
          <a:p>
            <a:r>
              <a:rPr lang="en-US" sz="4000" dirty="0"/>
              <a:t>Sending multiple data bytes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DDF01-4057-E1B9-DA63-A563D8C68A66}"/>
              </a:ext>
            </a:extLst>
          </p:cNvPr>
          <p:cNvSpPr txBox="1"/>
          <p:nvPr/>
        </p:nvSpPr>
        <p:spPr>
          <a:xfrm>
            <a:off x="944880" y="3708399"/>
            <a:ext cx="11013440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Additional data bytes with ACK bit concatenate onto previous byte.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data bytes can be all data or different types of variables.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EF374E2-37E3-FD11-B9C7-9755EF5DF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08"/>
          <a:stretch/>
        </p:blipFill>
        <p:spPr bwMode="auto">
          <a:xfrm>
            <a:off x="965199" y="994070"/>
            <a:ext cx="10091137" cy="2714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3811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69" y="2972574"/>
            <a:ext cx="6245912" cy="912851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63CED3-132C-0A38-FD38-4B860D14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21" y="301658"/>
            <a:ext cx="9779183" cy="729196"/>
          </a:xfrm>
        </p:spPr>
        <p:txBody>
          <a:bodyPr/>
          <a:lstStyle/>
          <a:p>
            <a:r>
              <a:rPr lang="en-US" dirty="0"/>
              <a:t>1. I2C Master Controller</a:t>
            </a:r>
          </a:p>
        </p:txBody>
      </p:sp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C481348A-DE81-06CC-F969-A4B512FC9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8" y="1212160"/>
            <a:ext cx="4836478" cy="37244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D2B3DA-C14A-C19B-DFD2-08DC8816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985" y="1212160"/>
            <a:ext cx="5270761" cy="4984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D8C75B-A287-3717-CEBB-754084A154A5}"/>
              </a:ext>
            </a:extLst>
          </p:cNvPr>
          <p:cNvSpPr txBox="1"/>
          <p:nvPr/>
        </p:nvSpPr>
        <p:spPr>
          <a:xfrm>
            <a:off x="1571070" y="5061065"/>
            <a:ext cx="2761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Block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A142D-8701-98D2-C6E1-23B032D590C6}"/>
              </a:ext>
            </a:extLst>
          </p:cNvPr>
          <p:cNvSpPr txBox="1"/>
          <p:nvPr/>
        </p:nvSpPr>
        <p:spPr>
          <a:xfrm>
            <a:off x="6593834" y="6196694"/>
            <a:ext cx="3693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Final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50D45-A16C-1D43-D060-C745F15CC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3F4E05-8AF3-98DC-526D-528E6093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21" y="301658"/>
            <a:ext cx="9779183" cy="729196"/>
          </a:xfrm>
        </p:spPr>
        <p:txBody>
          <a:bodyPr/>
          <a:lstStyle/>
          <a:p>
            <a:r>
              <a:rPr lang="en-US" dirty="0"/>
              <a:t>2. APB Interface</a:t>
            </a:r>
          </a:p>
        </p:txBody>
      </p:sp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D58F8143-37F4-C47A-F49E-1C2497A7D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86" y="1153306"/>
            <a:ext cx="5314317" cy="4398009"/>
          </a:xfrm>
          <a:prstGeom prst="rect">
            <a:avLst/>
          </a:prstGeom>
        </p:spPr>
      </p:pic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214AC558-BF97-BDE6-6FAF-0A5D7786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634" y="1153306"/>
            <a:ext cx="4902835" cy="4398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EC83B6-05E8-FF13-CC9A-CAD55F785E99}"/>
              </a:ext>
            </a:extLst>
          </p:cNvPr>
          <p:cNvSpPr txBox="1"/>
          <p:nvPr/>
        </p:nvSpPr>
        <p:spPr>
          <a:xfrm>
            <a:off x="1812917" y="5704694"/>
            <a:ext cx="2761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Block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C9F29-E216-D322-ABBB-186FB7DB8F7E}"/>
              </a:ext>
            </a:extLst>
          </p:cNvPr>
          <p:cNvSpPr txBox="1"/>
          <p:nvPr/>
        </p:nvSpPr>
        <p:spPr>
          <a:xfrm>
            <a:off x="6826520" y="5704694"/>
            <a:ext cx="3693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Final State Machine</a:t>
            </a:r>
          </a:p>
        </p:txBody>
      </p:sp>
    </p:spTree>
    <p:extLst>
      <p:ext uri="{BB962C8B-B14F-4D97-AF65-F5344CB8AC3E}">
        <p14:creationId xmlns:p14="http://schemas.microsoft.com/office/powerpoint/2010/main" val="936818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E53DE-E6BF-EBA2-1F6D-FCFD45328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25B29-CF3A-5930-87C3-D7086262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21" y="301658"/>
            <a:ext cx="9779183" cy="729196"/>
          </a:xfrm>
        </p:spPr>
        <p:txBody>
          <a:bodyPr/>
          <a:lstStyle/>
          <a:p>
            <a:r>
              <a:rPr lang="en-US" dirty="0"/>
              <a:t>3. LMMI Interface</a:t>
            </a: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174396D0-0114-136B-CF2A-4B0EACA76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21" y="1134548"/>
            <a:ext cx="5882017" cy="4342327"/>
          </a:xfrm>
          <a:prstGeom prst="rect">
            <a:avLst/>
          </a:prstGeom>
        </p:spPr>
      </p:pic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3C9FAC50-93FC-1F5B-D1EB-6625FA5A9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940" y="1134548"/>
            <a:ext cx="3923030" cy="5020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CBE6B-8422-BE02-9601-FD6A1207FA1B}"/>
              </a:ext>
            </a:extLst>
          </p:cNvPr>
          <p:cNvSpPr txBox="1"/>
          <p:nvPr/>
        </p:nvSpPr>
        <p:spPr>
          <a:xfrm>
            <a:off x="1964102" y="5476875"/>
            <a:ext cx="2761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Block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D0C2D-21C9-C7C2-E75C-9FB15E34954A}"/>
              </a:ext>
            </a:extLst>
          </p:cNvPr>
          <p:cNvSpPr txBox="1"/>
          <p:nvPr/>
        </p:nvSpPr>
        <p:spPr>
          <a:xfrm>
            <a:off x="7152924" y="6154858"/>
            <a:ext cx="3693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Final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9890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5" y="548640"/>
            <a:ext cx="2173615" cy="72714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1367227"/>
            <a:ext cx="9779182" cy="46576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Theory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Methodology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Result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A4674-733F-FFA5-31E7-C4CC647BF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BDB3-9AA4-5106-0786-EF58C107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00" y="2742819"/>
            <a:ext cx="2966720" cy="102616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074" name="Picture 2" descr="USB-I2C interface module">
            <a:extLst>
              <a:ext uri="{FF2B5EF4-FFF2-40B4-BE49-F238E27FC236}">
                <a16:creationId xmlns:a16="http://schemas.microsoft.com/office/drawing/2014/main" id="{8FA7E44F-85F6-D42D-8F38-FEFF377591B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8" b="11948"/>
          <a:stretch>
            <a:fillRect/>
          </a:stretch>
        </p:blipFill>
        <p:spPr bwMode="auto">
          <a:xfrm>
            <a:off x="5152388" y="995299"/>
            <a:ext cx="4500562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65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ine of blue and orange lines&#10;&#10;AI-generated content may be incorrect.">
            <a:extLst>
              <a:ext uri="{FF2B5EF4-FFF2-40B4-BE49-F238E27FC236}">
                <a16:creationId xmlns:a16="http://schemas.microsoft.com/office/drawing/2014/main" id="{04B28A79-5073-50F5-EAC8-D5637287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322"/>
          <a:stretch/>
        </p:blipFill>
        <p:spPr>
          <a:xfrm>
            <a:off x="915343" y="335280"/>
            <a:ext cx="10205553" cy="30937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A70BB6-BAAC-F357-415A-4D6A314D36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3"/>
          <a:stretch/>
        </p:blipFill>
        <p:spPr>
          <a:xfrm>
            <a:off x="362256" y="3536147"/>
            <a:ext cx="11467488" cy="24480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B1CA1F-3171-47D2-C2BA-7BF49CAFC2E6}"/>
              </a:ext>
            </a:extLst>
          </p:cNvPr>
          <p:cNvSpPr txBox="1"/>
          <p:nvPr/>
        </p:nvSpPr>
        <p:spPr>
          <a:xfrm>
            <a:off x="4714240" y="6162507"/>
            <a:ext cx="608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I2C Master Controller - WRITE Transaction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E6A36A-390E-E8CA-5527-49AD92E501B8}"/>
                  </a:ext>
                </a:extLst>
              </p14:cNvPr>
              <p14:cNvContentPartPr/>
              <p14:nvPr/>
            </p14:nvContentPartPr>
            <p14:xfrm>
              <a:off x="3772080" y="4165560"/>
              <a:ext cx="8121960" cy="40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E6A36A-390E-E8CA-5527-49AD92E501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2720" y="4156200"/>
                <a:ext cx="8140680" cy="4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C144F-909A-3AE8-3BAF-63BB2AB3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ine of blue and orange lines&#10;&#10;AI-generated content may be incorrect.">
            <a:extLst>
              <a:ext uri="{FF2B5EF4-FFF2-40B4-BE49-F238E27FC236}">
                <a16:creationId xmlns:a16="http://schemas.microsoft.com/office/drawing/2014/main" id="{0C877977-1417-C712-A6B6-2E340F23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322"/>
          <a:stretch/>
        </p:blipFill>
        <p:spPr>
          <a:xfrm>
            <a:off x="915343" y="335280"/>
            <a:ext cx="10205553" cy="3093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9744B-4A3C-BFFC-D004-E497911E28A4}"/>
              </a:ext>
            </a:extLst>
          </p:cNvPr>
          <p:cNvSpPr txBox="1"/>
          <p:nvPr/>
        </p:nvSpPr>
        <p:spPr>
          <a:xfrm>
            <a:off x="4947919" y="6091387"/>
            <a:ext cx="585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I2C Master Controller - READ Transaction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9E618-977D-14C4-2AA2-172B04AA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67"/>
          <a:stretch/>
        </p:blipFill>
        <p:spPr>
          <a:xfrm>
            <a:off x="480919" y="3639184"/>
            <a:ext cx="11074400" cy="2242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96FEA1-C688-17B5-06B3-2624184684C6}"/>
                  </a:ext>
                </a:extLst>
              </p14:cNvPr>
              <p14:cNvContentPartPr/>
              <p14:nvPr/>
            </p14:nvContentPartPr>
            <p14:xfrm>
              <a:off x="1574640" y="4229280"/>
              <a:ext cx="9874800" cy="1327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96FEA1-C688-17B5-06B3-2624184684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5280" y="4219920"/>
                <a:ext cx="9893520" cy="13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074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6E679-D1B2-6BB0-FCC7-CD51814FE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3C7AFD-98E0-5F72-EA82-335681FE4BC1}"/>
              </a:ext>
            </a:extLst>
          </p:cNvPr>
          <p:cNvSpPr txBox="1"/>
          <p:nvPr/>
        </p:nvSpPr>
        <p:spPr>
          <a:xfrm>
            <a:off x="4330281" y="6126095"/>
            <a:ext cx="743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APB Interface - WRITE and READ with no wait states</a:t>
            </a:r>
          </a:p>
        </p:txBody>
      </p:sp>
      <p:pic>
        <p:nvPicPr>
          <p:cNvPr id="3" name="Picture 2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79E1867A-BB9E-7D68-0F02-1D49ACF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22068"/>
            <a:ext cx="5492750" cy="3482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D854F9-43F7-B71B-B255-8F91EE5D31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473"/>
          <a:stretch/>
        </p:blipFill>
        <p:spPr>
          <a:xfrm>
            <a:off x="599439" y="3524917"/>
            <a:ext cx="11167963" cy="241407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316C155-1B88-AD3D-CE83-297C2E000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986" y="140953"/>
            <a:ext cx="5381416" cy="32880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AF4C7B-2F90-5C74-B80E-1A5A335C21DC}"/>
                  </a:ext>
                </a:extLst>
              </p14:cNvPr>
              <p14:cNvContentPartPr/>
              <p14:nvPr/>
            </p14:nvContentPartPr>
            <p14:xfrm>
              <a:off x="3778200" y="5492880"/>
              <a:ext cx="222480" cy="12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AF4C7B-2F90-5C74-B80E-1A5A335C21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8840" y="5483520"/>
                <a:ext cx="241200" cy="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936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46D2D-4814-BD88-1317-77DAF24C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3A0450-0E0B-9012-30C9-17881B97A789}"/>
              </a:ext>
            </a:extLst>
          </p:cNvPr>
          <p:cNvSpPr txBox="1"/>
          <p:nvPr/>
        </p:nvSpPr>
        <p:spPr>
          <a:xfrm>
            <a:off x="225641" y="223135"/>
            <a:ext cx="868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APB Interface - WRITE and READ with no wait states (failing)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E6128-1AAC-1C63-949A-51D14643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76"/>
          <a:stretch/>
        </p:blipFill>
        <p:spPr>
          <a:xfrm>
            <a:off x="543559" y="3856139"/>
            <a:ext cx="11278083" cy="2646261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3BF439B2-E151-BE9C-FD26-D626F424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" y="684800"/>
            <a:ext cx="5486400" cy="3170555"/>
          </a:xfrm>
          <a:prstGeom prst="rect">
            <a:avLst/>
          </a:prstGeom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858DC675-741D-6044-AA1E-D5DDEDC691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1"/>
          <a:stretch/>
        </p:blipFill>
        <p:spPr>
          <a:xfrm>
            <a:off x="6029960" y="684015"/>
            <a:ext cx="5791650" cy="31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0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FEEDF-6EC7-A9F1-3B73-69F088210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52834-303B-0886-5122-9D99C6E38C19}"/>
              </a:ext>
            </a:extLst>
          </p:cNvPr>
          <p:cNvSpPr txBox="1"/>
          <p:nvPr/>
        </p:nvSpPr>
        <p:spPr>
          <a:xfrm>
            <a:off x="4330281" y="6197215"/>
            <a:ext cx="7437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APB Interface - WRITE and READ with wait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E4F22-75AD-7CB2-6851-C6DFCCC7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3305678"/>
            <a:ext cx="11371162" cy="2820417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F2FCD78E-DD8B-CC66-0473-9DF7DA4436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2"/>
          <a:stretch/>
        </p:blipFill>
        <p:spPr>
          <a:xfrm>
            <a:off x="396240" y="414142"/>
            <a:ext cx="6011896" cy="2820416"/>
          </a:xfrm>
          <a:prstGeom prst="rect">
            <a:avLst/>
          </a:prstGeom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8B127AF6-8DB0-B74B-C731-9BB031BE84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33"/>
          <a:stretch/>
        </p:blipFill>
        <p:spPr>
          <a:xfrm>
            <a:off x="6408136" y="470276"/>
            <a:ext cx="5402296" cy="27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13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3312A-5001-F3C6-EF82-344CFF1D1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893F6-0B20-7625-7BF8-8A0926113C8C}"/>
              </a:ext>
            </a:extLst>
          </p:cNvPr>
          <p:cNvSpPr txBox="1"/>
          <p:nvPr/>
        </p:nvSpPr>
        <p:spPr>
          <a:xfrm>
            <a:off x="225641" y="223135"/>
            <a:ext cx="868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APB Interface - WRITE and READ with wait states (failing)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C721C-34B3-C162-C137-B2484918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08"/>
          <a:stretch/>
        </p:blipFill>
        <p:spPr>
          <a:xfrm>
            <a:off x="335280" y="3693722"/>
            <a:ext cx="11382570" cy="249876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ACA914AA-E5F9-FD8C-14B4-AB35FC56D2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2"/>
          <a:stretch/>
        </p:blipFill>
        <p:spPr>
          <a:xfrm>
            <a:off x="335280" y="817172"/>
            <a:ext cx="6011896" cy="2820416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4C0E1AAA-F486-0729-388D-30B5E9275A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33"/>
          <a:stretch/>
        </p:blipFill>
        <p:spPr>
          <a:xfrm>
            <a:off x="6347176" y="873306"/>
            <a:ext cx="5402296" cy="27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05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29E2A-72AA-CBB6-694E-D1B49E26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E4088-94BC-DBAB-F941-AC36B15D2238}"/>
              </a:ext>
            </a:extLst>
          </p:cNvPr>
          <p:cNvSpPr txBox="1"/>
          <p:nvPr/>
        </p:nvSpPr>
        <p:spPr>
          <a:xfrm>
            <a:off x="335280" y="1956857"/>
            <a:ext cx="8684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LMMI Interface – Single WRITE with no wait states</a:t>
            </a:r>
          </a:p>
        </p:txBody>
      </p:sp>
      <p:pic>
        <p:nvPicPr>
          <p:cNvPr id="4" name="Picture 3" descr="A computer screen with a black background&#10;&#10;AI-generated content may be incorrect.">
            <a:extLst>
              <a:ext uri="{FF2B5EF4-FFF2-40B4-BE49-F238E27FC236}">
                <a16:creationId xmlns:a16="http://schemas.microsoft.com/office/drawing/2014/main" id="{84E7E582-CF34-9B41-2D39-BDB795D0B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4023053"/>
            <a:ext cx="11521762" cy="2605732"/>
          </a:xfrm>
          <a:prstGeom prst="rect">
            <a:avLst/>
          </a:prstGeom>
        </p:spPr>
      </p:pic>
      <p:pic>
        <p:nvPicPr>
          <p:cNvPr id="9" name="Picture 8" descr="A graph with text on it&#10;&#10;AI-generated content may be incorrect.">
            <a:extLst>
              <a:ext uri="{FF2B5EF4-FFF2-40B4-BE49-F238E27FC236}">
                <a16:creationId xmlns:a16="http://schemas.microsoft.com/office/drawing/2014/main" id="{4E4D2226-03DD-CCE3-524E-711CBF87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470" y="690880"/>
            <a:ext cx="5175250" cy="43897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267C346-12F1-BEDA-E7CC-26DB9F6F2BDC}"/>
                  </a:ext>
                </a:extLst>
              </p14:cNvPr>
              <p14:cNvContentPartPr/>
              <p14:nvPr/>
            </p14:nvContentPartPr>
            <p14:xfrm>
              <a:off x="9072800" y="6441520"/>
              <a:ext cx="529920" cy="20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267C346-12F1-BEDA-E7CC-26DB9F6F2B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18800" y="6333520"/>
                <a:ext cx="63756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001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1CACE-FF57-0FD0-7D83-A65F82DB6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CE695-B65D-EED5-547A-B37AE3947D3F}"/>
              </a:ext>
            </a:extLst>
          </p:cNvPr>
          <p:cNvSpPr txBox="1"/>
          <p:nvPr/>
        </p:nvSpPr>
        <p:spPr>
          <a:xfrm>
            <a:off x="252339" y="1735438"/>
            <a:ext cx="868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LMMI Interface – Single WRITE with wait states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4F9411A-F32B-90FF-B2CE-7D5D05E2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9" y="3980200"/>
            <a:ext cx="11687321" cy="2648585"/>
          </a:xfrm>
          <a:prstGeom prst="rect">
            <a:avLst/>
          </a:prstGeom>
        </p:spPr>
      </p:pic>
      <p:pic>
        <p:nvPicPr>
          <p:cNvPr id="6" name="Picture 5" descr="A diagram of a program&#10;&#10;AI-generated content may be incorrect.">
            <a:extLst>
              <a:ext uri="{FF2B5EF4-FFF2-40B4-BE49-F238E27FC236}">
                <a16:creationId xmlns:a16="http://schemas.microsoft.com/office/drawing/2014/main" id="{CC95B24F-86ED-E83E-1D8D-94A73480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198" y="414007"/>
            <a:ext cx="4993522" cy="43872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F58229-1759-D83A-C068-1DEF89F72BFF}"/>
                  </a:ext>
                </a:extLst>
              </p14:cNvPr>
              <p14:cNvContentPartPr/>
              <p14:nvPr/>
            </p14:nvContentPartPr>
            <p14:xfrm>
              <a:off x="6959600" y="5699360"/>
              <a:ext cx="48672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F58229-1759-D83A-C068-1DEF89F72B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5960" y="5591720"/>
                <a:ext cx="59436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04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EBE6-0724-0E9A-AFC6-40DB35CF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15644-C5D7-5542-79E2-C579A7AA84CE}"/>
              </a:ext>
            </a:extLst>
          </p:cNvPr>
          <p:cNvSpPr txBox="1"/>
          <p:nvPr/>
        </p:nvSpPr>
        <p:spPr>
          <a:xfrm>
            <a:off x="162520" y="2029201"/>
            <a:ext cx="8684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LMMI Interface – Burst WRITE with no wait states</a:t>
            </a:r>
          </a:p>
        </p:txBody>
      </p:sp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66463AD-1088-C0D6-FC83-8391D3000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20" y="4229296"/>
            <a:ext cx="11844768" cy="2363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F9C4C6-79C0-325C-F33C-1A2DECC2C944}"/>
                  </a:ext>
                </a:extLst>
              </p14:cNvPr>
              <p14:cNvContentPartPr/>
              <p14:nvPr/>
            </p14:nvContentPartPr>
            <p14:xfrm>
              <a:off x="7680800" y="6014600"/>
              <a:ext cx="468720" cy="8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F9C4C6-79C0-325C-F33C-1A2DECC2C9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7160" y="5906600"/>
                <a:ext cx="5763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3DDE2ED-080E-DBF8-CC45-13541AD4B5FC}"/>
                  </a:ext>
                </a:extLst>
              </p14:cNvPr>
              <p14:cNvContentPartPr/>
              <p14:nvPr/>
            </p14:nvContentPartPr>
            <p14:xfrm>
              <a:off x="9215160" y="5968520"/>
              <a:ext cx="522000" cy="46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3DDE2ED-080E-DBF8-CC45-13541AD4B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1160" y="5860880"/>
                <a:ext cx="6296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A3F447-D368-BF5F-0162-F35B04C9EC30}"/>
                  </a:ext>
                </a:extLst>
              </p14:cNvPr>
              <p14:cNvContentPartPr/>
              <p14:nvPr/>
            </p14:nvContentPartPr>
            <p14:xfrm>
              <a:off x="10282160" y="5915080"/>
              <a:ext cx="496440" cy="1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A3F447-D368-BF5F-0162-F35B04C9EC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28160" y="5807080"/>
                <a:ext cx="604080" cy="2264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A graph with text and numbers&#10;&#10;AI-generated content may be incorrect.">
            <a:extLst>
              <a:ext uri="{FF2B5EF4-FFF2-40B4-BE49-F238E27FC236}">
                <a16:creationId xmlns:a16="http://schemas.microsoft.com/office/drawing/2014/main" id="{A10F7746-A17E-D586-95FD-0686BC2430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1960" y="214631"/>
            <a:ext cx="5486400" cy="42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3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5486400" cy="4114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Placeholder 5" descr="A black and silver electronic device&#10;&#10;AI-generated content may be incorrect.">
            <a:extLst>
              <a:ext uri="{FF2B5EF4-FFF2-40B4-BE49-F238E27FC236}">
                <a16:creationId xmlns:a16="http://schemas.microsoft.com/office/drawing/2014/main" id="{3AC76C84-002F-DCF0-610B-63A43969D7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8" r="2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C820F-E115-84F7-6901-EDABF6CA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959D38-7BE1-0394-60D8-660455B54D6A}"/>
              </a:ext>
            </a:extLst>
          </p:cNvPr>
          <p:cNvSpPr txBox="1"/>
          <p:nvPr/>
        </p:nvSpPr>
        <p:spPr>
          <a:xfrm>
            <a:off x="304800" y="1691913"/>
            <a:ext cx="8684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LMMI Interface – Burst WRITE with wait states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AFFCFF8-2BC0-8420-8046-F8170F46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60913"/>
            <a:ext cx="11582400" cy="31221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52F1A3-4523-47B3-39BB-587731F162B2}"/>
                  </a:ext>
                </a:extLst>
              </p14:cNvPr>
              <p14:cNvContentPartPr/>
              <p14:nvPr/>
            </p14:nvContentPartPr>
            <p14:xfrm>
              <a:off x="7396640" y="6420440"/>
              <a:ext cx="5792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52F1A3-4523-47B3-39BB-587731F162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2640" y="6312440"/>
                <a:ext cx="686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4D142F7-3904-42F7-D769-E585A4F5FD06}"/>
                  </a:ext>
                </a:extLst>
              </p14:cNvPr>
              <p14:cNvContentPartPr/>
              <p14:nvPr/>
            </p14:nvContentPartPr>
            <p14:xfrm>
              <a:off x="10485360" y="6542720"/>
              <a:ext cx="477360" cy="1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4D142F7-3904-42F7-D769-E585A4F5FD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31360" y="6434720"/>
                <a:ext cx="585000" cy="226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diagram with several rows of text&#10;&#10;AI-generated content may be incorrect.">
            <a:extLst>
              <a:ext uri="{FF2B5EF4-FFF2-40B4-BE49-F238E27FC236}">
                <a16:creationId xmlns:a16="http://schemas.microsoft.com/office/drawing/2014/main" id="{B4A01078-966B-AEE4-3A5B-F24BE06D4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78184"/>
            <a:ext cx="5486400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3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CB4CE-3A76-83AF-130D-0BE17774C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457D02-8D74-6CF1-5786-E99D9C40D896}"/>
              </a:ext>
            </a:extLst>
          </p:cNvPr>
          <p:cNvSpPr txBox="1"/>
          <p:nvPr/>
        </p:nvSpPr>
        <p:spPr>
          <a:xfrm>
            <a:off x="381000" y="1714099"/>
            <a:ext cx="8684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LMMI Interface – Single READ with no wait states</a:t>
            </a:r>
          </a:p>
        </p:txBody>
      </p:sp>
      <p:pic>
        <p:nvPicPr>
          <p:cNvPr id="3" name="Picture 2" descr="A computer screen with a black background&#10;&#10;AI-generated content may be incorrect.">
            <a:extLst>
              <a:ext uri="{FF2B5EF4-FFF2-40B4-BE49-F238E27FC236}">
                <a16:creationId xmlns:a16="http://schemas.microsoft.com/office/drawing/2014/main" id="{1ED47739-CFF4-9BDF-724E-8585D59F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74757"/>
            <a:ext cx="11430000" cy="2708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9CD056-2451-3727-35C4-2AB969E9CD8A}"/>
                  </a:ext>
                </a:extLst>
              </p14:cNvPr>
              <p14:cNvContentPartPr/>
              <p14:nvPr/>
            </p14:nvContentPartPr>
            <p14:xfrm>
              <a:off x="10007360" y="6349520"/>
              <a:ext cx="457560" cy="1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9CD056-2451-3727-35C4-2AB969E9CD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3720" y="6241880"/>
                <a:ext cx="565200" cy="226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52BFC2B-BE61-965A-D94E-C12B1922A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360" y="248282"/>
            <a:ext cx="5120640" cy="43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7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68114-DD6C-34E0-7C1B-7A38F9DB7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9F8CE-B59A-1016-396F-DC885A9BC196}"/>
              </a:ext>
            </a:extLst>
          </p:cNvPr>
          <p:cNvSpPr txBox="1"/>
          <p:nvPr/>
        </p:nvSpPr>
        <p:spPr>
          <a:xfrm>
            <a:off x="335280" y="1826618"/>
            <a:ext cx="868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LMMI Interface – Single READ with wait states</a:t>
            </a:r>
          </a:p>
        </p:txBody>
      </p:sp>
      <p:pic>
        <p:nvPicPr>
          <p:cNvPr id="4" name="Picture 3" descr="A computer screen with lines and text&#10;&#10;AI-generated content may be incorrect.">
            <a:extLst>
              <a:ext uri="{FF2B5EF4-FFF2-40B4-BE49-F238E27FC236}">
                <a16:creationId xmlns:a16="http://schemas.microsoft.com/office/drawing/2014/main" id="{8B9C54BB-A5DB-B2F2-5A8C-30724AEB1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3776279"/>
            <a:ext cx="11511280" cy="28525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70E683-5515-3642-08A4-F3912526BCC0}"/>
                  </a:ext>
                </a:extLst>
              </p14:cNvPr>
              <p14:cNvContentPartPr/>
              <p14:nvPr/>
            </p14:nvContentPartPr>
            <p14:xfrm>
              <a:off x="7325360" y="6420800"/>
              <a:ext cx="486720" cy="2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70E683-5515-3642-08A4-F3912526BC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1720" y="6312800"/>
                <a:ext cx="594360" cy="2368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9BE87254-9DE5-394C-D172-D70E9548E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0" y="295255"/>
            <a:ext cx="4958080" cy="43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21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DA712-9414-3BC8-CB16-392CA987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435D2C-EB8B-C3E1-21BD-C4608000A148}"/>
              </a:ext>
            </a:extLst>
          </p:cNvPr>
          <p:cNvSpPr txBox="1"/>
          <p:nvPr/>
        </p:nvSpPr>
        <p:spPr>
          <a:xfrm>
            <a:off x="162560" y="1590655"/>
            <a:ext cx="8684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LMMI Interface – Burst READ with no wait states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DD481F2-0FB5-1923-1EA7-350AECE39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3797300"/>
            <a:ext cx="11744696" cy="2512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545807-9131-F290-2985-5D969E9610DA}"/>
                  </a:ext>
                </a:extLst>
              </p14:cNvPr>
              <p14:cNvContentPartPr/>
              <p14:nvPr/>
            </p14:nvContentPartPr>
            <p14:xfrm>
              <a:off x="8056880" y="5678840"/>
              <a:ext cx="425880" cy="1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545807-9131-F290-2985-5D969E9610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3240" y="5570840"/>
                <a:ext cx="5335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B45ED1-751B-5393-4AB3-54DD912B04B9}"/>
                  </a:ext>
                </a:extLst>
              </p14:cNvPr>
              <p14:cNvContentPartPr/>
              <p14:nvPr/>
            </p14:nvContentPartPr>
            <p14:xfrm>
              <a:off x="11470760" y="5892320"/>
              <a:ext cx="401400" cy="2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B45ED1-751B-5393-4AB3-54DD912B04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16760" y="5784680"/>
                <a:ext cx="509040" cy="2372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BF6D92E2-A138-5B6E-E723-D5A90F46D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56" y="199734"/>
            <a:ext cx="5105200" cy="44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44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789F-5745-0200-9725-E0261DFF6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D88AD5-0311-6C29-9D64-056EC54E6ECD}"/>
              </a:ext>
            </a:extLst>
          </p:cNvPr>
          <p:cNvSpPr txBox="1"/>
          <p:nvPr/>
        </p:nvSpPr>
        <p:spPr>
          <a:xfrm>
            <a:off x="275967" y="1753830"/>
            <a:ext cx="8684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LMMI Interface – Burst READ with wait states</a:t>
            </a:r>
          </a:p>
        </p:txBody>
      </p:sp>
      <p:pic>
        <p:nvPicPr>
          <p:cNvPr id="4" name="Picture 3" descr="A computer screen with many lines&#10;&#10;AI-generated content may be incorrect.">
            <a:extLst>
              <a:ext uri="{FF2B5EF4-FFF2-40B4-BE49-F238E27FC236}">
                <a16:creationId xmlns:a16="http://schemas.microsoft.com/office/drawing/2014/main" id="{86C03BFA-CE8E-1E55-3B58-304BA90D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67" y="3678554"/>
            <a:ext cx="11640065" cy="26917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20F493-4978-97CD-1760-EF8544CA27CE}"/>
                  </a:ext>
                </a:extLst>
              </p14:cNvPr>
              <p14:cNvContentPartPr/>
              <p14:nvPr/>
            </p14:nvContentPartPr>
            <p14:xfrm>
              <a:off x="8605520" y="5577320"/>
              <a:ext cx="442080" cy="1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20F493-4978-97CD-1760-EF8544CA27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1880" y="5469680"/>
                <a:ext cx="5497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622EBA-5865-0777-0669-2E571E58ACF4}"/>
                  </a:ext>
                </a:extLst>
              </p14:cNvPr>
              <p14:cNvContentPartPr/>
              <p14:nvPr/>
            </p14:nvContentPartPr>
            <p14:xfrm>
              <a:off x="9103400" y="5313440"/>
              <a:ext cx="446040" cy="2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622EBA-5865-0777-0669-2E571E58AC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49400" y="5205800"/>
                <a:ext cx="553680" cy="2368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diagram of a project&#10;&#10;AI-generated content may be incorrect.">
            <a:extLst>
              <a:ext uri="{FF2B5EF4-FFF2-40B4-BE49-F238E27FC236}">
                <a16:creationId xmlns:a16="http://schemas.microsoft.com/office/drawing/2014/main" id="{E6B22E75-C864-B0AB-BFBC-60614B41D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589" y="229215"/>
            <a:ext cx="6138443" cy="41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B3D1-3823-2EB4-C4BB-ACB29B45E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532000-865B-1340-B708-2A4730BC05E6}"/>
              </a:ext>
            </a:extLst>
          </p:cNvPr>
          <p:cNvSpPr txBox="1"/>
          <p:nvPr/>
        </p:nvSpPr>
        <p:spPr>
          <a:xfrm>
            <a:off x="335279" y="1682095"/>
            <a:ext cx="6431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LMMI Interface – Back-to-Back READ and WRITE </a:t>
            </a:r>
            <a:br>
              <a:rPr lang="en-US" sz="2200" b="1" dirty="0"/>
            </a:br>
            <a:r>
              <a:rPr lang="en-US" sz="2200" b="1" dirty="0"/>
              <a:t>		     with no wait states</a:t>
            </a:r>
          </a:p>
        </p:txBody>
      </p:sp>
      <p:pic>
        <p:nvPicPr>
          <p:cNvPr id="3" name="Picture 2" descr="A computer screen with many lines&#10;&#10;AI-generated content may be incorrect.">
            <a:extLst>
              <a:ext uri="{FF2B5EF4-FFF2-40B4-BE49-F238E27FC236}">
                <a16:creationId xmlns:a16="http://schemas.microsoft.com/office/drawing/2014/main" id="{6F122C1E-63F8-C539-CEAD-8805F0A2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" y="3658870"/>
            <a:ext cx="11482713" cy="2650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CE5878-2C50-4D09-A802-EDE5D439B4AE}"/>
                  </a:ext>
                </a:extLst>
              </p14:cNvPr>
              <p14:cNvContentPartPr/>
              <p14:nvPr/>
            </p14:nvContentPartPr>
            <p14:xfrm>
              <a:off x="7579520" y="5465360"/>
              <a:ext cx="486360" cy="52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CE5878-2C50-4D09-A802-EDE5D439B4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5520" y="5357360"/>
                <a:ext cx="594000" cy="267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37B56D6-C5FD-AC04-5E53-3FC389F7E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008" y="256599"/>
            <a:ext cx="4874868" cy="41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7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E016-BD67-4F2F-8418-076A8A9D1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DAB85-201F-9AF6-6F5A-83613B37F4A2}"/>
              </a:ext>
            </a:extLst>
          </p:cNvPr>
          <p:cNvSpPr txBox="1"/>
          <p:nvPr/>
        </p:nvSpPr>
        <p:spPr>
          <a:xfrm>
            <a:off x="341556" y="1646962"/>
            <a:ext cx="686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LMMI Interface – Back-to-Back READ and WRITE</a:t>
            </a:r>
            <a:br>
              <a:rPr lang="en-US" sz="2200" b="1" dirty="0"/>
            </a:br>
            <a:r>
              <a:rPr lang="en-US" sz="2200" b="1" dirty="0"/>
              <a:t>		       with wait states</a:t>
            </a:r>
          </a:p>
        </p:txBody>
      </p:sp>
      <p:pic>
        <p:nvPicPr>
          <p:cNvPr id="4" name="Picture 3" descr="A computer screen with many lines and a white text&#10;&#10;AI-generated content may be incorrect.">
            <a:extLst>
              <a:ext uri="{FF2B5EF4-FFF2-40B4-BE49-F238E27FC236}">
                <a16:creationId xmlns:a16="http://schemas.microsoft.com/office/drawing/2014/main" id="{F920D14E-647E-01B9-754A-70409C7D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6" y="3717924"/>
            <a:ext cx="11508888" cy="2794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D40B98-56CC-6E01-6124-B43A56398105}"/>
                  </a:ext>
                </a:extLst>
              </p14:cNvPr>
              <p14:cNvContentPartPr/>
              <p14:nvPr/>
            </p14:nvContentPartPr>
            <p14:xfrm>
              <a:off x="9489320" y="6085280"/>
              <a:ext cx="405720" cy="2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D40B98-56CC-6E01-6124-B43A563981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35320" y="5977280"/>
                <a:ext cx="513360" cy="238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diagram of a project&#10;&#10;AI-generated content may be incorrect.">
            <a:extLst>
              <a:ext uri="{FF2B5EF4-FFF2-40B4-BE49-F238E27FC236}">
                <a16:creationId xmlns:a16="http://schemas.microsoft.com/office/drawing/2014/main" id="{D153081F-4D5F-3FF0-221F-E807A5E14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594" y="345441"/>
            <a:ext cx="502285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5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19B07-FDA7-D6E0-9693-DE146C062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078211-D56E-9D57-C9FA-24C8B91DD225}"/>
              </a:ext>
            </a:extLst>
          </p:cNvPr>
          <p:cNvSpPr txBox="1"/>
          <p:nvPr/>
        </p:nvSpPr>
        <p:spPr>
          <a:xfrm>
            <a:off x="335280" y="1609102"/>
            <a:ext cx="6258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LMMI Interface – Back-to-Back WRITE and READ </a:t>
            </a:r>
            <a:br>
              <a:rPr lang="en-US" sz="2200" b="1" dirty="0"/>
            </a:br>
            <a:r>
              <a:rPr lang="en-US" sz="2200" b="1" dirty="0"/>
              <a:t>		     with no wait states</a:t>
            </a:r>
          </a:p>
        </p:txBody>
      </p:sp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837CB17-40F2-52A5-F6DE-D51F9F557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3921442"/>
            <a:ext cx="11613602" cy="25606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3BDE14-C12F-6795-47DE-4F25647A75EF}"/>
                  </a:ext>
                </a:extLst>
              </p14:cNvPr>
              <p14:cNvContentPartPr/>
              <p14:nvPr/>
            </p14:nvContentPartPr>
            <p14:xfrm>
              <a:off x="8534240" y="5567240"/>
              <a:ext cx="412560" cy="3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3BDE14-C12F-6795-47DE-4F25647A75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0240" y="5459240"/>
                <a:ext cx="5202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07887AE-B8A6-5293-D391-ED10ED89D936}"/>
                  </a:ext>
                </a:extLst>
              </p14:cNvPr>
              <p14:cNvContentPartPr/>
              <p14:nvPr/>
            </p14:nvContentPartPr>
            <p14:xfrm>
              <a:off x="11430080" y="5354480"/>
              <a:ext cx="4158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07887AE-B8A6-5293-D391-ED10ED89D9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6080" y="5246480"/>
                <a:ext cx="52344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BBFBB8C7-11FD-371F-C736-63B5DDBEBC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7680" y="292761"/>
            <a:ext cx="5111202" cy="43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85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37E8A-3FDF-9D20-11EB-E0395FE7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5DF60-C3D7-7534-34FE-20BA569F0D11}"/>
              </a:ext>
            </a:extLst>
          </p:cNvPr>
          <p:cNvSpPr txBox="1"/>
          <p:nvPr/>
        </p:nvSpPr>
        <p:spPr>
          <a:xfrm>
            <a:off x="302082" y="1753758"/>
            <a:ext cx="6240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LMMI Interface – Back-to-Back WRITE and READ </a:t>
            </a:r>
            <a:br>
              <a:rPr lang="en-US" sz="2200" b="1" dirty="0"/>
            </a:br>
            <a:r>
              <a:rPr lang="en-US" sz="2200" b="1" dirty="0"/>
              <a:t>		   with wait states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11FB1C1-3F4C-09BD-0452-9F8EA359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2" y="4080792"/>
            <a:ext cx="11587836" cy="24825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07E814-36BD-3453-B287-709CD570FC4D}"/>
                  </a:ext>
                </a:extLst>
              </p14:cNvPr>
              <p14:cNvContentPartPr/>
              <p14:nvPr/>
            </p14:nvContentPartPr>
            <p14:xfrm>
              <a:off x="8026280" y="5506240"/>
              <a:ext cx="385200" cy="2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07E814-36BD-3453-B287-709CD570FC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2280" y="5398240"/>
                <a:ext cx="4928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2F2861-05DB-1304-45EE-79CF9FCE299D}"/>
                  </a:ext>
                </a:extLst>
              </p14:cNvPr>
              <p14:cNvContentPartPr/>
              <p14:nvPr/>
            </p14:nvContentPartPr>
            <p14:xfrm>
              <a:off x="8504080" y="5638685"/>
              <a:ext cx="3952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2F2861-05DB-1304-45EE-79CF9FCE29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0080" y="5530685"/>
                <a:ext cx="5029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diagram with several rows of text&#10;&#10;AI-generated content may be incorrect.">
            <a:extLst>
              <a:ext uri="{FF2B5EF4-FFF2-40B4-BE49-F238E27FC236}">
                <a16:creationId xmlns:a16="http://schemas.microsoft.com/office/drawing/2014/main" id="{BFDEF0CB-4873-468E-9CB0-962BFCD8F9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07"/>
          <a:stretch/>
        </p:blipFill>
        <p:spPr>
          <a:xfrm>
            <a:off x="6421120" y="421560"/>
            <a:ext cx="5468798" cy="37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89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39014-D022-BB03-F524-F2DB900A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CCC8-DA2B-40A7-AAB2-C7D75E6D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69" y="2972574"/>
            <a:ext cx="6245912" cy="91285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2279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522371"/>
            <a:ext cx="9601200" cy="784057"/>
          </a:xfrm>
        </p:spPr>
        <p:txBody>
          <a:bodyPr/>
          <a:lstStyle/>
          <a:p>
            <a:r>
              <a:rPr lang="en-US" dirty="0"/>
              <a:t>About I2C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52" y="1698864"/>
            <a:ext cx="7244987" cy="4346336"/>
          </a:xfrm>
        </p:spPr>
        <p:txBody>
          <a:bodyPr>
            <a:normAutofit/>
          </a:bodyPr>
          <a:lstStyle/>
          <a:p>
            <a:r>
              <a:rPr lang="en-US" sz="2400" dirty="0"/>
              <a:t>Inter-Integrated Circuit (I2C or I</a:t>
            </a:r>
            <a:r>
              <a:rPr lang="en-US" sz="2400" baseline="30000" dirty="0"/>
              <a:t>2</a:t>
            </a:r>
            <a:r>
              <a:rPr lang="en-US" sz="2400" dirty="0"/>
              <a:t>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Developed in 1982 by Philips (now NXP)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very common serial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Used for short distance data communications</a:t>
            </a:r>
          </a:p>
          <a:p>
            <a:r>
              <a:rPr lang="en-US" sz="2400" dirty="0"/>
              <a:t>Synchronous master – slave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master and slaves can send/receive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Bidirectional, half duplex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run at different speeds</a:t>
            </a:r>
          </a:p>
          <a:p>
            <a:r>
              <a:rPr lang="en-US" sz="2400" dirty="0"/>
              <a:t>Two wires: Serial Clock (SCL) and Serial Data (SDA)</a:t>
            </a:r>
          </a:p>
        </p:txBody>
      </p:sp>
      <p:pic>
        <p:nvPicPr>
          <p:cNvPr id="2050" name="Picture 2" descr="8-Channel DC Current Monitor with I2C Interface - NCD Store">
            <a:extLst>
              <a:ext uri="{FF2B5EF4-FFF2-40B4-BE49-F238E27FC236}">
                <a16:creationId xmlns:a16="http://schemas.microsoft.com/office/drawing/2014/main" id="{991C848C-25A3-9D07-39B4-7EE6BA3A5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220" y="2141894"/>
            <a:ext cx="3859388" cy="257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D5061-A363-37FD-AB75-E0241F2B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EEBB4-C5C7-AABC-81D7-72BCFD1A8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3337"/>
            <a:ext cx="6981508" cy="836845"/>
          </a:xfrm>
        </p:spPr>
        <p:txBody>
          <a:bodyPr/>
          <a:lstStyle/>
          <a:p>
            <a:r>
              <a:rPr lang="en-US" dirty="0"/>
              <a:t>Success and Shortcoming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79871AE-F178-877B-B231-7F6F78843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400883"/>
              </p:ext>
            </p:extLst>
          </p:nvPr>
        </p:nvGraphicFramePr>
        <p:xfrm>
          <a:off x="1295400" y="2205069"/>
          <a:ext cx="9601200" cy="24478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175865807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4010816436"/>
                    </a:ext>
                  </a:extLst>
                </a:gridCol>
              </a:tblGrid>
              <a:tr h="7569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SUCCESS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SHORTCOMING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028703"/>
                  </a:ext>
                </a:extLst>
              </a:tr>
              <a:tr h="1361440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Design protocol of I2C Master Controller and two interfaces (APB, LMMI).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Write testbench and verify all testcases for each module.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Write top module connect three modules.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Maximize the flexibility of inputs to control the outputs independently.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055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933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854" y="2992120"/>
            <a:ext cx="3678826" cy="87376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886E-9759-3540-C14A-06BDC25B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ED30D1-9C13-6CF4-0D9E-3C0AFF32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051005"/>
            <a:ext cx="9601200" cy="784057"/>
          </a:xfrm>
        </p:spPr>
        <p:txBody>
          <a:bodyPr/>
          <a:lstStyle/>
          <a:p>
            <a:r>
              <a:rPr lang="en-US" dirty="0"/>
              <a:t>About APB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049A-AE6C-2214-D8F0-666A24E08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144019"/>
            <a:ext cx="8155617" cy="2239445"/>
          </a:xfrm>
        </p:spPr>
        <p:txBody>
          <a:bodyPr>
            <a:normAutofit/>
          </a:bodyPr>
          <a:lstStyle/>
          <a:p>
            <a:r>
              <a:rPr lang="en-US" sz="2400" dirty="0"/>
              <a:t>Advanced Peripheral Bus (APB)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Part of Advanced Microcontroller Bus Architecture (AMBA) protocol family.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Non-pipelined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to low-bandwidth peripherals</a:t>
            </a:r>
          </a:p>
        </p:txBody>
      </p:sp>
    </p:spTree>
    <p:extLst>
      <p:ext uri="{BB962C8B-B14F-4D97-AF65-F5344CB8AC3E}">
        <p14:creationId xmlns:p14="http://schemas.microsoft.com/office/powerpoint/2010/main" val="61201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0D805-679C-0C52-5070-38D9FF57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053D22-684D-D753-E776-6728D651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040845"/>
            <a:ext cx="9601200" cy="784057"/>
          </a:xfrm>
        </p:spPr>
        <p:txBody>
          <a:bodyPr/>
          <a:lstStyle/>
          <a:p>
            <a:r>
              <a:rPr lang="en-US" dirty="0"/>
              <a:t>About LMMI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6408-FCA0-B336-FB8F-9FD9C76D2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144019"/>
            <a:ext cx="8155617" cy="2239445"/>
          </a:xfrm>
        </p:spPr>
        <p:txBody>
          <a:bodyPr>
            <a:normAutofit/>
          </a:bodyPr>
          <a:lstStyle/>
          <a:p>
            <a:r>
              <a:rPr lang="en-US" sz="2400" dirty="0"/>
              <a:t>Lattice Memory Mapped Interface (LMMI)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simple memory-mapped address/data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both single and burst transactions with a maximum throughput of one transaction per clock 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optional wait states for slave interfaces.</a:t>
            </a:r>
          </a:p>
        </p:txBody>
      </p:sp>
    </p:spTree>
    <p:extLst>
      <p:ext uri="{BB962C8B-B14F-4D97-AF65-F5344CB8AC3E}">
        <p14:creationId xmlns:p14="http://schemas.microsoft.com/office/powerpoint/2010/main" val="396695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2631440"/>
            <a:ext cx="2966720" cy="1026160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pic>
        <p:nvPicPr>
          <p:cNvPr id="3074" name="Picture 2" descr="USB-I2C interface module">
            <a:extLst>
              <a:ext uri="{FF2B5EF4-FFF2-40B4-BE49-F238E27FC236}">
                <a16:creationId xmlns:a16="http://schemas.microsoft.com/office/drawing/2014/main" id="{B9B4885D-226A-65DD-ECA6-0642D8EFD29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8" b="119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90FF7-4FB7-065E-82DE-DD0D544E7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CB93-733B-8156-48D6-36751931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449734"/>
            <a:ext cx="3586480" cy="741680"/>
          </a:xfrm>
        </p:spPr>
        <p:txBody>
          <a:bodyPr/>
          <a:lstStyle/>
          <a:p>
            <a:r>
              <a:rPr lang="en-US" sz="4000" dirty="0"/>
              <a:t>Basic Topology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3E972-6EB8-9F87-D416-F74F5EBC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93"/>
          <a:stretch/>
        </p:blipFill>
        <p:spPr>
          <a:xfrm>
            <a:off x="680720" y="1229668"/>
            <a:ext cx="9000360" cy="3789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153FB-5A9C-16C8-BB37-FA1B666BED39}"/>
              </a:ext>
            </a:extLst>
          </p:cNvPr>
          <p:cNvSpPr txBox="1"/>
          <p:nvPr/>
        </p:nvSpPr>
        <p:spPr>
          <a:xfrm>
            <a:off x="680720" y="5095548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master (or many) connected to one slave (or many) via two lines – SDA and SCL.</a:t>
            </a:r>
          </a:p>
          <a:p>
            <a:r>
              <a:rPr lang="en-US" dirty="0"/>
              <a:t>Each line connects to a voltage VCC or VDD by a single pull-up register.</a:t>
            </a:r>
          </a:p>
        </p:txBody>
      </p:sp>
    </p:spTree>
    <p:extLst>
      <p:ext uri="{BB962C8B-B14F-4D97-AF65-F5344CB8AC3E}">
        <p14:creationId xmlns:p14="http://schemas.microsoft.com/office/powerpoint/2010/main" val="112305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68E93-5BB2-1C38-4E7E-A0CAA118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BBB5-736D-0B9F-8165-C83058F4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26214"/>
            <a:ext cx="3586480" cy="741680"/>
          </a:xfrm>
        </p:spPr>
        <p:txBody>
          <a:bodyPr/>
          <a:lstStyle/>
          <a:p>
            <a:r>
              <a:rPr lang="en-US" sz="4000" dirty="0"/>
              <a:t>Frames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6CE3A-F729-89A9-CC9E-47B071A1C53D}"/>
              </a:ext>
            </a:extLst>
          </p:cNvPr>
          <p:cNvSpPr txBox="1"/>
          <p:nvPr/>
        </p:nvSpPr>
        <p:spPr>
          <a:xfrm>
            <a:off x="889000" y="4116769"/>
            <a:ext cx="1041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Master claims the bus by a “Start” condition.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Then it sends the address to the slave, followed by a “Read-Write” bit.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Slave acknowledges the bus and send back the “ACK” bit.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Master sends the data byte to the slave and receive the “ACK” bit one more time.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communication is terminated by “Stop” condition.</a:t>
            </a:r>
          </a:p>
        </p:txBody>
      </p:sp>
      <p:pic>
        <p:nvPicPr>
          <p:cNvPr id="3" name="Picture 2" descr="A line of blue and orange lines&#10;&#10;AI-generated content may be incorrect.">
            <a:extLst>
              <a:ext uri="{FF2B5EF4-FFF2-40B4-BE49-F238E27FC236}">
                <a16:creationId xmlns:a16="http://schemas.microsoft.com/office/drawing/2014/main" id="{C17D57A9-535A-C9E3-D72D-908CBD3D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322"/>
          <a:stretch/>
        </p:blipFill>
        <p:spPr>
          <a:xfrm>
            <a:off x="944880" y="967894"/>
            <a:ext cx="9920669" cy="30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380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{FFC6C836-3F2E-4D9F-A237-A657FB4B727B}tf45331398_win32</Template>
  <TotalTime>540</TotalTime>
  <Words>844</Words>
  <Application>Microsoft Office PowerPoint</Application>
  <PresentationFormat>Widescreen</PresentationFormat>
  <Paragraphs>141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Tenorite</vt:lpstr>
      <vt:lpstr>Wingdings</vt:lpstr>
      <vt:lpstr>Custom</vt:lpstr>
      <vt:lpstr>I2C Master Controller</vt:lpstr>
      <vt:lpstr>Outline</vt:lpstr>
      <vt:lpstr>Introduction</vt:lpstr>
      <vt:lpstr>About I2C</vt:lpstr>
      <vt:lpstr>About APB Interface</vt:lpstr>
      <vt:lpstr>About LMMI Interface</vt:lpstr>
      <vt:lpstr>Theory</vt:lpstr>
      <vt:lpstr>Basic Topology</vt:lpstr>
      <vt:lpstr>Frames</vt:lpstr>
      <vt:lpstr>Start condition</vt:lpstr>
      <vt:lpstr>Sending address and R/W bit</vt:lpstr>
      <vt:lpstr>Timing relationship</vt:lpstr>
      <vt:lpstr>Sending data</vt:lpstr>
      <vt:lpstr>Stop condition</vt:lpstr>
      <vt:lpstr>Sending multiple data bytes</vt:lpstr>
      <vt:lpstr>Methodology</vt:lpstr>
      <vt:lpstr>1. I2C Master Controller</vt:lpstr>
      <vt:lpstr>2. APB Interface</vt:lpstr>
      <vt:lpstr>3. LMMI Interface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Success and Shortcoming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MINH ĐỨC</dc:creator>
  <cp:lastModifiedBy>NGUYỄN MINH ĐỨC</cp:lastModifiedBy>
  <cp:revision>6</cp:revision>
  <dcterms:created xsi:type="dcterms:W3CDTF">2025-05-15T01:31:40Z</dcterms:created>
  <dcterms:modified xsi:type="dcterms:W3CDTF">2025-05-21T03:50:18Z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